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3" r:id="rId2"/>
  </p:sldMasterIdLst>
  <p:notesMasterIdLst>
    <p:notesMasterId r:id="rId20"/>
  </p:notesMasterIdLst>
  <p:sldIdLst>
    <p:sldId id="328" r:id="rId3"/>
    <p:sldId id="360" r:id="rId4"/>
    <p:sldId id="339" r:id="rId5"/>
    <p:sldId id="361" r:id="rId6"/>
    <p:sldId id="362" r:id="rId7"/>
    <p:sldId id="372" r:id="rId8"/>
    <p:sldId id="358" r:id="rId9"/>
    <p:sldId id="365" r:id="rId10"/>
    <p:sldId id="376" r:id="rId11"/>
    <p:sldId id="366" r:id="rId12"/>
    <p:sldId id="368" r:id="rId13"/>
    <p:sldId id="370" r:id="rId14"/>
    <p:sldId id="373" r:id="rId15"/>
    <p:sldId id="369" r:id="rId16"/>
    <p:sldId id="374" r:id="rId17"/>
    <p:sldId id="363" r:id="rId18"/>
    <p:sldId id="375" r:id="rId1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Karla" pitchFamily="2" charset="0"/>
      <p:regular r:id="rId27"/>
      <p:bold r:id="rId28"/>
      <p:italic r:id="rId29"/>
      <p:boldItalic r:id="rId30"/>
    </p:embeddedFont>
    <p:embeddedFont>
      <p:font typeface="Montserrat" pitchFamily="2" charset="77"/>
      <p:regular r:id="rId31"/>
      <p:bold r:id="rId32"/>
      <p:italic r:id="rId33"/>
      <p:boldItalic r:id="rId34"/>
    </p:embeddedFont>
    <p:embeddedFont>
      <p:font typeface="Titillium Web" pitchFamily="2" charset="77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4D4D"/>
    <a:srgbClr val="000000"/>
    <a:srgbClr val="666666"/>
    <a:srgbClr val="CCCCCC"/>
    <a:srgbClr val="999999"/>
    <a:srgbClr val="525252"/>
    <a:srgbClr val="EF1209"/>
    <a:srgbClr val="EFD1D1"/>
    <a:srgbClr val="FF5B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BE4774-5F7F-A94A-9350-B81E74D61377}" v="6" dt="2020-01-16T14:24:55.408"/>
  </p1510:revLst>
</p1510:revInfo>
</file>

<file path=ppt/tableStyles.xml><?xml version="1.0" encoding="utf-8"?>
<a:tblStyleLst xmlns:a="http://schemas.openxmlformats.org/drawingml/2006/main" def="{591DA959-B81A-4371-96C9-0FACF9FE22F5}">
  <a:tblStyle styleId="{591DA959-B81A-4371-96C9-0FACF9FE22F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34" autoAdjust="0"/>
    <p:restoredTop sz="80469" autoAdjust="0"/>
  </p:normalViewPr>
  <p:slideViewPr>
    <p:cSldViewPr snapToGrid="0">
      <p:cViewPr varScale="1">
        <p:scale>
          <a:sx n="117" d="100"/>
          <a:sy n="117" d="100"/>
        </p:scale>
        <p:origin x="1168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6.fntdata"/><Relationship Id="rId39" Type="http://schemas.openxmlformats.org/officeDocument/2006/relationships/presProps" Target="presProp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microsoft.com/office/2015/10/relationships/revisionInfo" Target="revisionInfo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/Relationships>
</file>

<file path=ppt/media/hdphoto1.wdp>
</file>

<file path=ppt/media/hdphoto2.wdp>
</file>

<file path=ppt/media/hdphoto3.wdp>
</file>

<file path=ppt/media/hdphoto4.wdp>
</file>

<file path=ppt/media/image10.png>
</file>

<file path=ppt/media/image11.jpe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7238680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fdcde4b9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fdcde4b9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62905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18986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25746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0713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642154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09904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487412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22718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fdcde4b9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fdcde4b9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62905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fdcde4b9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fdcde4b9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902859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9670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16891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6687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151912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784220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723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28014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Shape 10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127314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7979086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3339555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l-SI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337520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1044266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837030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1_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Shape 10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0648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3" name="Google Shape;33;p7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838350" y="1807900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▸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▹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▹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95336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Uredite slog naslova matrice</a:t>
            </a:r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C6DCEFE1-B1F4-4328-9CD4-54637E3CA4A2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5" name="Označba mesta noge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sl-SI"/>
          </a:p>
        </p:txBody>
      </p:sp>
      <p:sp>
        <p:nvSpPr>
          <p:cNvPr id="6" name="Označba mesta številke diapozitiva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3941248-5D7B-43CA-ABE7-3865BE4C8AC7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541712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l-S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128218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410926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712740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646072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860762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8BC34A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75" r:id="rId2"/>
    <p:sldLayoutId id="2147483661" r:id="rId3"/>
    <p:sldLayoutId id="2147483662" r:id="rId4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DA7EA-ED0D-434A-B92C-64FEB37E1DC9}" type="datetimeFigureOut">
              <a:rPr lang="sl-SI" smtClean="0"/>
              <a:t>21. 02. 20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723685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l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0000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74556"/>
            <a:ext cx="4023485" cy="3974267"/>
          </a:xfrm>
          <a:prstGeom prst="rect">
            <a:avLst/>
          </a:prstGeom>
        </p:spPr>
      </p:pic>
      <p:sp>
        <p:nvSpPr>
          <p:cNvPr id="11" name="Shape 110"/>
          <p:cNvSpPr txBox="1">
            <a:spLocks/>
          </p:cNvSpPr>
          <p:nvPr/>
        </p:nvSpPr>
        <p:spPr>
          <a:xfrm>
            <a:off x="3877732" y="1706269"/>
            <a:ext cx="4707469" cy="17309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01600" algn="r">
              <a:spcBef>
                <a:spcPts val="600"/>
              </a:spcBef>
              <a:buClr>
                <a:schemeClr val="bg1"/>
              </a:buClr>
              <a:buSzPts val="2000"/>
            </a:pPr>
            <a:r>
              <a:rPr lang="en-US" sz="4400" b="1" dirty="0">
                <a:solidFill>
                  <a:srgbClr val="FF0000"/>
                </a:solidFill>
                <a:latin typeface="Titillium Web" panose="00000500000000000000" pitchFamily="2" charset="-18"/>
              </a:rPr>
              <a:t>PROJECT</a:t>
            </a:r>
          </a:p>
          <a:p>
            <a:pPr marL="101600" algn="r">
              <a:spcBef>
                <a:spcPts val="600"/>
              </a:spcBef>
              <a:buClr>
                <a:schemeClr val="bg1"/>
              </a:buClr>
              <a:buSzPts val="2000"/>
            </a:pPr>
            <a:r>
              <a:rPr lang="en-US" sz="4400" b="1" dirty="0">
                <a:solidFill>
                  <a:srgbClr val="FF0000"/>
                </a:solidFill>
                <a:latin typeface="Titillium Web" panose="00000500000000000000" pitchFamily="2" charset="-18"/>
              </a:rPr>
              <a:t>COMPETITION</a:t>
            </a:r>
            <a:endParaRPr lang="en-US" sz="4400" b="1" dirty="0">
              <a:solidFill>
                <a:srgbClr val="CCCCCC"/>
              </a:solidFill>
              <a:latin typeface="Titillium Web" panose="00000500000000000000" pitchFamily="2" charset="-18"/>
            </a:endParaRPr>
          </a:p>
          <a:p>
            <a:pPr marL="101600">
              <a:spcBef>
                <a:spcPts val="600"/>
              </a:spcBef>
              <a:buClr>
                <a:schemeClr val="bg1"/>
              </a:buClr>
              <a:buSzPts val="2000"/>
            </a:pPr>
            <a:endParaRPr lang="sl-SI" sz="1800" dirty="0"/>
          </a:p>
          <a:p>
            <a:pPr marL="457200" indent="-355600">
              <a:spcBef>
                <a:spcPts val="600"/>
              </a:spcBef>
              <a:buSzPts val="2000"/>
              <a:buFont typeface="Arial"/>
              <a:buChar char="▸"/>
            </a:pPr>
            <a:endParaRPr lang="sl-SI" sz="1800" dirty="0"/>
          </a:p>
          <a:p>
            <a:pPr marL="457200" indent="-355600">
              <a:spcBef>
                <a:spcPts val="600"/>
              </a:spcBef>
              <a:buSzPts val="2000"/>
              <a:buFont typeface="Arial"/>
              <a:buChar char="▸"/>
            </a:pPr>
            <a:endParaRPr lang="sl-SI" sz="1800" dirty="0"/>
          </a:p>
          <a:p>
            <a:pPr marL="457200" indent="-355600">
              <a:spcBef>
                <a:spcPts val="600"/>
              </a:spcBef>
              <a:buSzPts val="2000"/>
              <a:buFont typeface="Arial"/>
              <a:buChar char="▸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78771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65">
            <a:extLst>
              <a:ext uri="{FF2B5EF4-FFF2-40B4-BE49-F238E27FC236}">
                <a16:creationId xmlns:a16="http://schemas.microsoft.com/office/drawing/2014/main" id="{A2F96873-9804-49DD-BCED-BFAD3EC2D8B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67490" y="454328"/>
            <a:ext cx="3794910" cy="8134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Titillium Web" panose="00000500000000000000" pitchFamily="2" charset="-18"/>
              </a:rPr>
              <a:t>Optimizing a search engine for legal documents</a:t>
            </a:r>
            <a:endParaRPr lang="en-US" sz="2000" dirty="0">
              <a:solidFill>
                <a:srgbClr val="FF0000"/>
              </a:solidFill>
              <a:latin typeface="Titillium Web" panose="00000500000000000000" pitchFamily="2" charset="-1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74BC45-16EA-4D29-89FB-64D8EB995BC4}"/>
              </a:ext>
            </a:extLst>
          </p:cNvPr>
          <p:cNvSpPr/>
          <p:nvPr/>
        </p:nvSpPr>
        <p:spPr>
          <a:xfrm>
            <a:off x="0" y="2143114"/>
            <a:ext cx="4483510" cy="18004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Search engine.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Legal terms.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Optimization.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Natural language processing.</a:t>
            </a:r>
          </a:p>
        </p:txBody>
      </p:sp>
    </p:spTree>
    <p:extLst>
      <p:ext uri="{BB962C8B-B14F-4D97-AF65-F5344CB8AC3E}">
        <p14:creationId xmlns:p14="http://schemas.microsoft.com/office/powerpoint/2010/main" val="2622222629"/>
      </p:ext>
    </p:extLst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65">
            <a:extLst>
              <a:ext uri="{FF2B5EF4-FFF2-40B4-BE49-F238E27FC236}">
                <a16:creationId xmlns:a16="http://schemas.microsoft.com/office/drawing/2014/main" id="{A2F96873-9804-49DD-BCED-BFAD3EC2D8B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67490" y="454328"/>
            <a:ext cx="3794910" cy="8134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Titillium Web" panose="00000500000000000000" pitchFamily="2" charset="-18"/>
              </a:rPr>
              <a:t>Constructing a dictionary of legal terms</a:t>
            </a:r>
            <a:endParaRPr lang="en-US" sz="2000" dirty="0">
              <a:solidFill>
                <a:srgbClr val="FF0000"/>
              </a:solidFill>
              <a:latin typeface="Titillium Web" panose="00000500000000000000" pitchFamily="2" charset="-1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74BC45-16EA-4D29-89FB-64D8EB995BC4}"/>
              </a:ext>
            </a:extLst>
          </p:cNvPr>
          <p:cNvSpPr/>
          <p:nvPr/>
        </p:nvSpPr>
        <p:spPr>
          <a:xfrm>
            <a:off x="0" y="2143114"/>
            <a:ext cx="4483510" cy="18004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Dictionary.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Legal terms.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Text analysis.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Natural language processing.</a:t>
            </a:r>
          </a:p>
        </p:txBody>
      </p:sp>
    </p:spTree>
    <p:extLst>
      <p:ext uri="{BB962C8B-B14F-4D97-AF65-F5344CB8AC3E}">
        <p14:creationId xmlns:p14="http://schemas.microsoft.com/office/powerpoint/2010/main" val="3666044992"/>
      </p:ext>
    </p:extLst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65">
            <a:extLst>
              <a:ext uri="{FF2B5EF4-FFF2-40B4-BE49-F238E27FC236}">
                <a16:creationId xmlns:a16="http://schemas.microsoft.com/office/drawing/2014/main" id="{A2F96873-9804-49DD-BCED-BFAD3EC2D8B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67490" y="454328"/>
            <a:ext cx="3794910" cy="8134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Titillium Web" panose="00000500000000000000" pitchFamily="2" charset="-18"/>
              </a:rPr>
              <a:t>Time series forecasting with exogenous variables</a:t>
            </a:r>
            <a:endParaRPr lang="en-US" sz="2000" dirty="0">
              <a:solidFill>
                <a:srgbClr val="FF0000"/>
              </a:solidFill>
              <a:latin typeface="Titillium Web" panose="00000500000000000000" pitchFamily="2" charset="-1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74BC45-16EA-4D29-89FB-64D8EB995BC4}"/>
              </a:ext>
            </a:extLst>
          </p:cNvPr>
          <p:cNvSpPr/>
          <p:nvPr/>
        </p:nvSpPr>
        <p:spPr>
          <a:xfrm>
            <a:off x="0" y="2069542"/>
            <a:ext cx="4483510" cy="18004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Time series.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Survey.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Machine learning.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Statistics.</a:t>
            </a:r>
          </a:p>
        </p:txBody>
      </p:sp>
    </p:spTree>
    <p:extLst>
      <p:ext uri="{BB962C8B-B14F-4D97-AF65-F5344CB8AC3E}">
        <p14:creationId xmlns:p14="http://schemas.microsoft.com/office/powerpoint/2010/main" val="3927758908"/>
      </p:ext>
    </p:extLst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65">
            <a:extLst>
              <a:ext uri="{FF2B5EF4-FFF2-40B4-BE49-F238E27FC236}">
                <a16:creationId xmlns:a16="http://schemas.microsoft.com/office/drawing/2014/main" id="{A2F96873-9804-49DD-BCED-BFAD3EC2D8B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67490" y="454328"/>
            <a:ext cx="3794910" cy="12115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Titillium Web" panose="00000500000000000000" pitchFamily="2" charset="-18"/>
              </a:rPr>
              <a:t>Dimensionality reduction for multivariate time series data</a:t>
            </a:r>
            <a:endParaRPr lang="en-US" sz="2000" dirty="0">
              <a:solidFill>
                <a:srgbClr val="FF0000"/>
              </a:solidFill>
              <a:latin typeface="Titillium Web" panose="00000500000000000000" pitchFamily="2" charset="-1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74BC45-16EA-4D29-89FB-64D8EB995BC4}"/>
              </a:ext>
            </a:extLst>
          </p:cNvPr>
          <p:cNvSpPr/>
          <p:nvPr/>
        </p:nvSpPr>
        <p:spPr>
          <a:xfrm>
            <a:off x="0" y="2248218"/>
            <a:ext cx="4483510" cy="18004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Time series.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Dimensionality reduction.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Feature selection.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Machine learning.</a:t>
            </a:r>
          </a:p>
        </p:txBody>
      </p:sp>
    </p:spTree>
    <p:extLst>
      <p:ext uri="{BB962C8B-B14F-4D97-AF65-F5344CB8AC3E}">
        <p14:creationId xmlns:p14="http://schemas.microsoft.com/office/powerpoint/2010/main" val="3494625239"/>
      </p:ext>
    </p:extLst>
  </p:cSld>
  <p:clrMapOvr>
    <a:masterClrMapping/>
  </p:clrMapOvr>
  <p:transition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65">
            <a:extLst>
              <a:ext uri="{FF2B5EF4-FFF2-40B4-BE49-F238E27FC236}">
                <a16:creationId xmlns:a16="http://schemas.microsoft.com/office/drawing/2014/main" id="{A2F96873-9804-49DD-BCED-BFAD3EC2D8B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67490" y="454328"/>
            <a:ext cx="3794910" cy="8134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Titillium Web" panose="00000500000000000000" pitchFamily="2" charset="-18"/>
              </a:rPr>
              <a:t>Predicting the optimal bid in an online ad auction</a:t>
            </a:r>
            <a:endParaRPr lang="en-US" sz="2000" dirty="0">
              <a:solidFill>
                <a:srgbClr val="FF0000"/>
              </a:solidFill>
              <a:latin typeface="Titillium Web" panose="00000500000000000000" pitchFamily="2" charset="-1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74BC45-16EA-4D29-89FB-64D8EB995BC4}"/>
              </a:ext>
            </a:extLst>
          </p:cNvPr>
          <p:cNvSpPr/>
          <p:nvPr/>
        </p:nvSpPr>
        <p:spPr>
          <a:xfrm>
            <a:off x="0" y="2143114"/>
            <a:ext cx="4483510" cy="18004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Incremental learning.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Density forecasting.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Machine learning.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Statistics.</a:t>
            </a:r>
          </a:p>
        </p:txBody>
      </p:sp>
    </p:spTree>
    <p:extLst>
      <p:ext uri="{BB962C8B-B14F-4D97-AF65-F5344CB8AC3E}">
        <p14:creationId xmlns:p14="http://schemas.microsoft.com/office/powerpoint/2010/main" val="1059521923"/>
      </p:ext>
    </p:extLst>
  </p:cSld>
  <p:clrMapOvr>
    <a:masterClrMapping/>
  </p:clrMapOvr>
  <p:transition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65">
            <a:extLst>
              <a:ext uri="{FF2B5EF4-FFF2-40B4-BE49-F238E27FC236}">
                <a16:creationId xmlns:a16="http://schemas.microsoft.com/office/drawing/2014/main" id="{A2F96873-9804-49DD-BCED-BFAD3EC2D8B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67490" y="454328"/>
            <a:ext cx="3794910" cy="48634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Titillium Web" panose="00000500000000000000" pitchFamily="2" charset="-18"/>
              </a:rPr>
              <a:t>Predicting ad success</a:t>
            </a:r>
            <a:endParaRPr lang="en-US" sz="2000" dirty="0">
              <a:solidFill>
                <a:srgbClr val="FF0000"/>
              </a:solidFill>
              <a:latin typeface="Titillium Web" panose="00000500000000000000" pitchFamily="2" charset="-1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74BC45-16EA-4D29-89FB-64D8EB995BC4}"/>
              </a:ext>
            </a:extLst>
          </p:cNvPr>
          <p:cNvSpPr/>
          <p:nvPr/>
        </p:nvSpPr>
        <p:spPr>
          <a:xfrm>
            <a:off x="0" y="1922397"/>
            <a:ext cx="4483510" cy="18004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Incremental learning.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Classification.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Machine learning.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Statistics.</a:t>
            </a:r>
          </a:p>
        </p:txBody>
      </p:sp>
    </p:spTree>
    <p:extLst>
      <p:ext uri="{BB962C8B-B14F-4D97-AF65-F5344CB8AC3E}">
        <p14:creationId xmlns:p14="http://schemas.microsoft.com/office/powerpoint/2010/main" val="2735310260"/>
      </p:ext>
    </p:extLst>
  </p:cSld>
  <p:clrMapOvr>
    <a:masterClrMapping/>
  </p:clrMapOvr>
  <p:transition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5">
            <a:extLst>
              <a:ext uri="{FF2B5EF4-FFF2-40B4-BE49-F238E27FC236}">
                <a16:creationId xmlns:a16="http://schemas.microsoft.com/office/drawing/2014/main" id="{1AB11194-772C-A940-99E3-DCF333E0C2FC}"/>
              </a:ext>
            </a:extLst>
          </p:cNvPr>
          <p:cNvSpPr txBox="1">
            <a:spLocks/>
          </p:cNvSpPr>
          <p:nvPr/>
        </p:nvSpPr>
        <p:spPr>
          <a:xfrm>
            <a:off x="167490" y="454327"/>
            <a:ext cx="3721587" cy="631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>
                <a:solidFill>
                  <a:srgbClr val="FF0000"/>
                </a:solidFill>
                <a:latin typeface="Titillium Web" panose="00000500000000000000" pitchFamily="2" charset="-18"/>
              </a:rPr>
              <a:t>Prizes</a:t>
            </a:r>
            <a:endParaRPr lang="en-US" sz="1200" dirty="0">
              <a:solidFill>
                <a:srgbClr val="FF0000"/>
              </a:solidFill>
              <a:latin typeface="Titillium Web" panose="00000500000000000000" pitchFamily="2" charset="-18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93E587-73C9-4915-9F9C-30078D2ED010}"/>
              </a:ext>
            </a:extLst>
          </p:cNvPr>
          <p:cNvSpPr/>
          <p:nvPr/>
        </p:nvSpPr>
        <p:spPr>
          <a:xfrm>
            <a:off x="0" y="1946332"/>
            <a:ext cx="448351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1</a:t>
            </a:r>
            <a:r>
              <a:rPr lang="en-US" sz="2000" baseline="30000" dirty="0">
                <a:solidFill>
                  <a:schemeClr val="bg1"/>
                </a:solidFill>
                <a:latin typeface="Titillium Web" panose="00000500000000000000" pitchFamily="2" charset="-18"/>
              </a:rPr>
              <a:t>st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 place 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[1500€]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endParaRPr lang="en-US" sz="2000" dirty="0">
              <a:solidFill>
                <a:schemeClr val="bg1"/>
              </a:solidFill>
              <a:latin typeface="Titillium Web" panose="00000500000000000000" pitchFamily="2" charset="-18"/>
            </a:endParaRP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2</a:t>
            </a:r>
            <a:r>
              <a:rPr lang="en-US" sz="2000" baseline="30000" dirty="0">
                <a:solidFill>
                  <a:schemeClr val="bg1"/>
                </a:solidFill>
                <a:latin typeface="Titillium Web" panose="00000500000000000000" pitchFamily="2" charset="-18"/>
              </a:rPr>
              <a:t>nd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 place 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[750€]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endParaRPr lang="en-US" sz="2000" dirty="0">
              <a:solidFill>
                <a:schemeClr val="bg1"/>
              </a:solidFill>
              <a:latin typeface="Titillium Web" panose="00000500000000000000" pitchFamily="2" charset="-18"/>
            </a:endParaRP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Best presentation 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[450€]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35562959"/>
      </p:ext>
    </p:extLst>
  </p:cSld>
  <p:clrMapOvr>
    <a:masterClrMapping/>
  </p:clrMapOvr>
  <p:transition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0000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74556"/>
            <a:ext cx="4023485" cy="3974267"/>
          </a:xfrm>
          <a:prstGeom prst="rect">
            <a:avLst/>
          </a:prstGeom>
        </p:spPr>
      </p:pic>
      <p:sp>
        <p:nvSpPr>
          <p:cNvPr id="11" name="Shape 110"/>
          <p:cNvSpPr txBox="1">
            <a:spLocks/>
          </p:cNvSpPr>
          <p:nvPr/>
        </p:nvSpPr>
        <p:spPr>
          <a:xfrm>
            <a:off x="3069658" y="1796208"/>
            <a:ext cx="4707469" cy="17309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01600" algn="r">
              <a:spcBef>
                <a:spcPts val="600"/>
              </a:spcBef>
              <a:buClr>
                <a:schemeClr val="bg1"/>
              </a:buClr>
              <a:buSzPts val="2000"/>
            </a:pPr>
            <a:r>
              <a:rPr lang="en-US" sz="7200" b="1" dirty="0">
                <a:solidFill>
                  <a:srgbClr val="FF0000"/>
                </a:solidFill>
                <a:latin typeface="Titillium Web" panose="00000500000000000000" pitchFamily="2" charset="-18"/>
              </a:rPr>
              <a:t>Q&amp;A</a:t>
            </a:r>
            <a:endParaRPr lang="en-US" sz="7200" b="1" dirty="0">
              <a:solidFill>
                <a:srgbClr val="CCCCCC"/>
              </a:solidFill>
              <a:latin typeface="Titillium Web" panose="00000500000000000000" pitchFamily="2" charset="-18"/>
            </a:endParaRPr>
          </a:p>
          <a:p>
            <a:pPr marL="101600">
              <a:spcBef>
                <a:spcPts val="600"/>
              </a:spcBef>
              <a:buClr>
                <a:schemeClr val="bg1"/>
              </a:buClr>
              <a:buSzPts val="2000"/>
            </a:pPr>
            <a:endParaRPr lang="sl-SI" sz="1800" dirty="0"/>
          </a:p>
          <a:p>
            <a:pPr marL="457200" indent="-355600">
              <a:spcBef>
                <a:spcPts val="600"/>
              </a:spcBef>
              <a:buSzPts val="2000"/>
              <a:buFont typeface="Arial"/>
              <a:buChar char="▸"/>
            </a:pPr>
            <a:endParaRPr lang="sl-SI" sz="1800" dirty="0"/>
          </a:p>
          <a:p>
            <a:pPr marL="457200" indent="-355600">
              <a:spcBef>
                <a:spcPts val="600"/>
              </a:spcBef>
              <a:buSzPts val="2000"/>
              <a:buFont typeface="Arial"/>
              <a:buChar char="▸"/>
            </a:pPr>
            <a:endParaRPr lang="sl-SI" sz="1800" dirty="0"/>
          </a:p>
          <a:p>
            <a:pPr marL="457200" indent="-355600">
              <a:spcBef>
                <a:spcPts val="600"/>
              </a:spcBef>
              <a:buSzPts val="2000"/>
              <a:buFont typeface="Arial"/>
              <a:buChar char="▸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4736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0000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74556"/>
            <a:ext cx="4023485" cy="3974267"/>
          </a:xfrm>
          <a:prstGeom prst="rect">
            <a:avLst/>
          </a:prstGeom>
        </p:spPr>
      </p:pic>
      <p:sp>
        <p:nvSpPr>
          <p:cNvPr id="11" name="Shape 110"/>
          <p:cNvSpPr txBox="1">
            <a:spLocks/>
          </p:cNvSpPr>
          <p:nvPr/>
        </p:nvSpPr>
        <p:spPr>
          <a:xfrm>
            <a:off x="5383054" y="564583"/>
            <a:ext cx="3642418" cy="41942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01600">
              <a:spcBef>
                <a:spcPts val="600"/>
              </a:spcBef>
              <a:buClr>
                <a:schemeClr val="bg1"/>
              </a:buClr>
              <a:buSzPts val="2000"/>
            </a:pPr>
            <a:r>
              <a:rPr lang="en-US" sz="3200" dirty="0">
                <a:solidFill>
                  <a:srgbClr val="FF0000"/>
                </a:solidFill>
                <a:latin typeface="Titillium Web" panose="00000500000000000000" pitchFamily="2" charset="-18"/>
              </a:rPr>
              <a:t>Outline</a:t>
            </a:r>
            <a:endParaRPr lang="en-US" sz="3200" dirty="0">
              <a:solidFill>
                <a:srgbClr val="CCCCCC"/>
              </a:solidFill>
              <a:latin typeface="Titillium Web" panose="00000500000000000000" pitchFamily="2" charset="-18"/>
            </a:endParaRP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800" dirty="0">
                <a:solidFill>
                  <a:srgbClr val="CCCCCC"/>
                </a:solidFill>
                <a:latin typeface="Titillium Web" panose="00000500000000000000" pitchFamily="2" charset="-18"/>
              </a:rPr>
              <a:t>General info.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800" dirty="0">
                <a:solidFill>
                  <a:srgbClr val="CCCCCC"/>
                </a:solidFill>
                <a:latin typeface="Titillium Web" panose="00000500000000000000" pitchFamily="2" charset="-18"/>
              </a:rPr>
              <a:t>Timeline.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800" dirty="0">
                <a:solidFill>
                  <a:srgbClr val="CCCCCC"/>
                </a:solidFill>
                <a:latin typeface="Titillium Web" panose="00000500000000000000" pitchFamily="2" charset="-18"/>
              </a:rPr>
              <a:t>Application.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800" dirty="0">
                <a:solidFill>
                  <a:srgbClr val="CCCCCC"/>
                </a:solidFill>
                <a:latin typeface="Titillium Web" panose="00000500000000000000" pitchFamily="2" charset="-18"/>
              </a:rPr>
              <a:t>Topics.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800" dirty="0">
                <a:solidFill>
                  <a:srgbClr val="CCCCCC"/>
                </a:solidFill>
                <a:latin typeface="Titillium Web" panose="00000500000000000000" pitchFamily="2" charset="-18"/>
              </a:rPr>
              <a:t>Prizes.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800" dirty="0">
                <a:solidFill>
                  <a:srgbClr val="CCCCCC"/>
                </a:solidFill>
                <a:latin typeface="Titillium Web" panose="00000500000000000000" pitchFamily="2" charset="-18"/>
              </a:rPr>
              <a:t>Q/A.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endParaRPr lang="en-US" sz="2800" dirty="0">
              <a:solidFill>
                <a:srgbClr val="CCCCCC"/>
              </a:solidFill>
              <a:latin typeface="Titillium Web" panose="00000500000000000000" pitchFamily="2" charset="-18"/>
            </a:endParaRPr>
          </a:p>
          <a:p>
            <a:pPr marL="101600">
              <a:spcBef>
                <a:spcPts val="600"/>
              </a:spcBef>
              <a:buClr>
                <a:schemeClr val="bg1"/>
              </a:buClr>
              <a:buSzPts val="2000"/>
            </a:pPr>
            <a:endParaRPr lang="sl-SI" sz="1800" dirty="0"/>
          </a:p>
          <a:p>
            <a:pPr marL="457200" indent="-355600">
              <a:spcBef>
                <a:spcPts val="600"/>
              </a:spcBef>
              <a:buSzPts val="2000"/>
              <a:buFont typeface="Arial"/>
              <a:buChar char="▸"/>
            </a:pPr>
            <a:endParaRPr lang="sl-SI" sz="1800" dirty="0"/>
          </a:p>
          <a:p>
            <a:pPr marL="457200" indent="-355600">
              <a:spcBef>
                <a:spcPts val="600"/>
              </a:spcBef>
              <a:buSzPts val="2000"/>
              <a:buFont typeface="Arial"/>
              <a:buChar char="▸"/>
            </a:pPr>
            <a:endParaRPr lang="sl-SI" sz="1800" dirty="0"/>
          </a:p>
          <a:p>
            <a:pPr marL="457200" indent="-355600">
              <a:spcBef>
                <a:spcPts val="600"/>
              </a:spcBef>
              <a:buSzPts val="2000"/>
              <a:buFont typeface="Arial"/>
              <a:buChar char="▸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81126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1653257"/>
            <a:ext cx="4713514" cy="29084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Student competition.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Connecting faculty and industry.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Real world problems.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Work in teams or alone.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Can count as your coursework.</a:t>
            </a:r>
            <a:endParaRPr lang="sl-SI" sz="2800" dirty="0">
              <a:solidFill>
                <a:schemeClr val="bg1"/>
              </a:solidFill>
              <a:latin typeface="Titillium Web" panose="00000500000000000000" pitchFamily="2" charset="-18"/>
            </a:endParaRPr>
          </a:p>
          <a:p>
            <a:pPr marL="457200" indent="-355600">
              <a:spcBef>
                <a:spcPts val="600"/>
              </a:spcBef>
              <a:buSzPts val="2000"/>
              <a:buFont typeface="Arial"/>
              <a:buChar char="▸"/>
            </a:pPr>
            <a:endParaRPr lang="sl-SI" dirty="0">
              <a:solidFill>
                <a:schemeClr val="bg1"/>
              </a:solidFill>
            </a:endParaRPr>
          </a:p>
        </p:txBody>
      </p:sp>
      <p:sp>
        <p:nvSpPr>
          <p:cNvPr id="8" name="Shape 65">
            <a:extLst>
              <a:ext uri="{FF2B5EF4-FFF2-40B4-BE49-F238E27FC236}">
                <a16:creationId xmlns:a16="http://schemas.microsoft.com/office/drawing/2014/main" id="{9FBB2DF0-0110-6642-9743-BA4ED972389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67490" y="454327"/>
            <a:ext cx="3721587" cy="6311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>
                <a:solidFill>
                  <a:srgbClr val="FF0000"/>
                </a:solidFill>
                <a:latin typeface="Titillium Web" panose="00000500000000000000" pitchFamily="2" charset="-18"/>
              </a:rPr>
              <a:t>General info</a:t>
            </a:r>
            <a:endParaRPr sz="1200" dirty="0">
              <a:solidFill>
                <a:srgbClr val="FF0000"/>
              </a:solidFill>
              <a:latin typeface="Titillium Web" panose="00000500000000000000" pitchFamily="2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1973442239"/>
      </p:ext>
    </p:extLst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l="46000" t="17000" r="-2000" b="17000"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5"/>
          <p:cNvSpPr txBox="1">
            <a:spLocks noGrp="1"/>
          </p:cNvSpPr>
          <p:nvPr>
            <p:ph type="ctrTitle"/>
          </p:nvPr>
        </p:nvSpPr>
        <p:spPr>
          <a:xfrm>
            <a:off x="167490" y="454327"/>
            <a:ext cx="3721587" cy="6311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>
                <a:solidFill>
                  <a:srgbClr val="FF0000"/>
                </a:solidFill>
                <a:latin typeface="Titillium Web" panose="00000500000000000000" pitchFamily="2" charset="-18"/>
              </a:rPr>
              <a:t>Timeline</a:t>
            </a:r>
            <a:endParaRPr sz="1200" dirty="0">
              <a:solidFill>
                <a:srgbClr val="FF0000"/>
              </a:solidFill>
              <a:latin typeface="Titillium Web" panose="00000500000000000000" pitchFamily="2" charset="-1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F6DA402-FA3E-2F46-899F-60BE121E494E}"/>
              </a:ext>
            </a:extLst>
          </p:cNvPr>
          <p:cNvSpPr/>
          <p:nvPr/>
        </p:nvSpPr>
        <p:spPr>
          <a:xfrm>
            <a:off x="0" y="1718775"/>
            <a:ext cx="4483510" cy="2323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1 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Info meeting 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[today]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2 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Application deadline 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[Jan 31</a:t>
            </a:r>
            <a:r>
              <a:rPr lang="en-US" sz="2000" baseline="30000" dirty="0">
                <a:solidFill>
                  <a:srgbClr val="FF0000"/>
                </a:solidFill>
                <a:latin typeface="Titillium Web" panose="00000500000000000000" pitchFamily="2" charset="-18"/>
              </a:rPr>
              <a:t>st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]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3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 Competition start 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[mid Feb]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4 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Interim report 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[April]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  <a:endParaRPr lang="en-US" sz="2000" dirty="0">
              <a:solidFill>
                <a:srgbClr val="FF0000"/>
              </a:solidFill>
              <a:latin typeface="Titillium Web" panose="00000500000000000000" pitchFamily="2" charset="-18"/>
            </a:endParaRP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5 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Final report 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[end of May]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  <a:endParaRPr lang="en-US" sz="2000" dirty="0">
              <a:solidFill>
                <a:srgbClr val="FF0000"/>
              </a:solidFill>
              <a:latin typeface="Titillium Web" panose="00000500000000000000" pitchFamily="2" charset="-18"/>
            </a:endParaRP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6 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Grand finals 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[early Jun]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83981129"/>
      </p:ext>
    </p:extLst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 l="20000" t="-9000" r="-20000" b="-9000"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5"/>
          <p:cNvSpPr txBox="1">
            <a:spLocks noGrp="1"/>
          </p:cNvSpPr>
          <p:nvPr>
            <p:ph type="ctrTitle"/>
          </p:nvPr>
        </p:nvSpPr>
        <p:spPr>
          <a:xfrm>
            <a:off x="167490" y="454327"/>
            <a:ext cx="3721587" cy="6311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>
                <a:solidFill>
                  <a:srgbClr val="FF0000"/>
                </a:solidFill>
                <a:latin typeface="Titillium Web" panose="00000500000000000000" pitchFamily="2" charset="-18"/>
              </a:rPr>
              <a:t>Application</a:t>
            </a:r>
            <a:endParaRPr sz="1200" dirty="0">
              <a:solidFill>
                <a:srgbClr val="FF0000"/>
              </a:solidFill>
              <a:latin typeface="Titillium Web" panose="00000500000000000000" pitchFamily="2" charset="-1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19C05FC-0679-2942-A8C3-69C314394CF8}"/>
              </a:ext>
            </a:extLst>
          </p:cNvPr>
          <p:cNvSpPr/>
          <p:nvPr/>
        </p:nvSpPr>
        <p:spPr>
          <a:xfrm>
            <a:off x="0" y="1425609"/>
            <a:ext cx="4483510" cy="340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Team members 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[1-3]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Motivation letter 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[max 1 page]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Topic bidding.</a:t>
            </a:r>
            <a:b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</a:b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[Rank all topics from 1 (best) to N]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One application per team.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Submit to</a:t>
            </a:r>
            <a:b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</a:b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[</a:t>
            </a:r>
            <a:r>
              <a:rPr lang="en-US" sz="2000" dirty="0" err="1">
                <a:solidFill>
                  <a:srgbClr val="FF0000"/>
                </a:solidFill>
                <a:latin typeface="Titillium Web" panose="00000500000000000000" pitchFamily="2" charset="-18"/>
              </a:rPr>
              <a:t>datascience@fri.uni-lj.si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]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Deadline 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[9</a:t>
            </a:r>
            <a:r>
              <a:rPr lang="en-US" sz="2000" baseline="30000" dirty="0">
                <a:solidFill>
                  <a:srgbClr val="FF0000"/>
                </a:solidFill>
                <a:latin typeface="Titillium Web" panose="00000500000000000000" pitchFamily="2" charset="-18"/>
              </a:rPr>
              <a:t>st</a:t>
            </a:r>
            <a:r>
              <a:rPr lang="en-US" sz="2000" dirty="0">
                <a:solidFill>
                  <a:srgbClr val="FF0000"/>
                </a:solidFill>
                <a:latin typeface="Titillium Web" panose="00000500000000000000" pitchFamily="2" charset="-18"/>
              </a:rPr>
              <a:t> Feb 2020, 23:59]</a:t>
            </a: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  <a:p>
            <a:pPr marL="101600">
              <a:spcBef>
                <a:spcPts val="600"/>
              </a:spcBef>
              <a:buClr>
                <a:schemeClr val="bg1"/>
              </a:buClr>
              <a:buSzPts val="2000"/>
            </a:pPr>
            <a:endParaRPr lang="en-US" sz="2000" dirty="0">
              <a:solidFill>
                <a:schemeClr val="bg1"/>
              </a:solidFill>
              <a:latin typeface="Titillium Web" panose="00000500000000000000" pitchFamily="2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844576413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5"/>
          <p:cNvSpPr txBox="1">
            <a:spLocks noGrp="1"/>
          </p:cNvSpPr>
          <p:nvPr>
            <p:ph type="ctrTitle"/>
          </p:nvPr>
        </p:nvSpPr>
        <p:spPr>
          <a:xfrm>
            <a:off x="167490" y="454327"/>
            <a:ext cx="3721587" cy="6311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>
                <a:solidFill>
                  <a:srgbClr val="FF0000"/>
                </a:solidFill>
                <a:latin typeface="Titillium Web" panose="00000500000000000000" pitchFamily="2" charset="-18"/>
              </a:rPr>
              <a:t>Topics</a:t>
            </a:r>
            <a:endParaRPr sz="1200" dirty="0">
              <a:solidFill>
                <a:srgbClr val="FF0000"/>
              </a:solidFill>
              <a:latin typeface="Titillium Web" panose="00000500000000000000" pitchFamily="2" charset="-1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F6DA402-FA3E-2F46-899F-60BE121E494E}"/>
              </a:ext>
            </a:extLst>
          </p:cNvPr>
          <p:cNvSpPr/>
          <p:nvPr/>
        </p:nvSpPr>
        <p:spPr>
          <a:xfrm>
            <a:off x="36784" y="2192117"/>
            <a:ext cx="507950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Only a brief overview.</a:t>
            </a:r>
          </a:p>
          <a:p>
            <a:pPr marL="101600">
              <a:spcBef>
                <a:spcPts val="600"/>
              </a:spcBef>
              <a:buClr>
                <a:schemeClr val="bg1"/>
              </a:buClr>
              <a:buSzPts val="2000"/>
            </a:pPr>
            <a:endParaRPr lang="en-US" sz="2000" dirty="0">
              <a:solidFill>
                <a:schemeClr val="bg1"/>
              </a:solidFill>
              <a:latin typeface="Titillium Web" panose="00000500000000000000" pitchFamily="2" charset="-18"/>
            </a:endParaRP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  <a:t>More details on</a:t>
            </a:r>
            <a:br>
              <a:rPr lang="en-US" sz="2000" dirty="0">
                <a:solidFill>
                  <a:schemeClr val="bg1"/>
                </a:solidFill>
                <a:latin typeface="Titillium Web" panose="00000500000000000000" pitchFamily="2" charset="-18"/>
              </a:rPr>
            </a:br>
            <a:r>
              <a:rPr lang="en-GB" sz="1800" dirty="0">
                <a:solidFill>
                  <a:srgbClr val="FF0000"/>
                </a:solidFill>
                <a:latin typeface="Titillium Web" panose="00000500000000000000" pitchFamily="2" charset="-18"/>
              </a:rPr>
              <a:t>[</a:t>
            </a:r>
            <a:r>
              <a:rPr lang="en-US" sz="1800" dirty="0" err="1">
                <a:solidFill>
                  <a:srgbClr val="FF0000"/>
                </a:solidFill>
                <a:latin typeface="Titillium Web" panose="00000500000000000000" pitchFamily="2" charset="-18"/>
              </a:rPr>
              <a:t>datascience.fri.uni-lj.si</a:t>
            </a:r>
            <a:r>
              <a:rPr lang="en-US" sz="1800" dirty="0">
                <a:solidFill>
                  <a:srgbClr val="FF0000"/>
                </a:solidFill>
                <a:latin typeface="Titillium Web" panose="00000500000000000000" pitchFamily="2" charset="-18"/>
              </a:rPr>
              <a:t>/competition]</a:t>
            </a:r>
            <a:r>
              <a:rPr lang="en-US" sz="1800" dirty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84323750"/>
      </p:ext>
    </p:extLst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65">
            <a:extLst>
              <a:ext uri="{FF2B5EF4-FFF2-40B4-BE49-F238E27FC236}">
                <a16:creationId xmlns:a16="http://schemas.microsoft.com/office/drawing/2014/main" id="{A2F96873-9804-49DD-BCED-BFAD3EC2D8B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67490" y="475348"/>
            <a:ext cx="3721587" cy="83319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Titillium Web" panose="00000500000000000000" pitchFamily="2" charset="-18"/>
              </a:rPr>
              <a:t>Predicting the number of master designs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74BC45-16EA-4D29-89FB-64D8EB995BC4}"/>
              </a:ext>
            </a:extLst>
          </p:cNvPr>
          <p:cNvSpPr/>
          <p:nvPr/>
        </p:nvSpPr>
        <p:spPr>
          <a:xfrm>
            <a:off x="0" y="2242968"/>
            <a:ext cx="4483510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Image analysis.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Clustering.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Deep learning.</a:t>
            </a:r>
          </a:p>
        </p:txBody>
      </p:sp>
    </p:spTree>
    <p:extLst>
      <p:ext uri="{BB962C8B-B14F-4D97-AF65-F5344CB8AC3E}">
        <p14:creationId xmlns:p14="http://schemas.microsoft.com/office/powerpoint/2010/main" val="1226544808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65">
            <a:extLst>
              <a:ext uri="{FF2B5EF4-FFF2-40B4-BE49-F238E27FC236}">
                <a16:creationId xmlns:a16="http://schemas.microsoft.com/office/drawing/2014/main" id="{A2F96873-9804-49DD-BCED-BFAD3EC2D8B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67490" y="454328"/>
            <a:ext cx="3726593" cy="12168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Titillium Web" panose="00000500000000000000" pitchFamily="2" charset="-18"/>
              </a:rPr>
              <a:t>Predicting the required time for production of the advertisement material</a:t>
            </a:r>
            <a:endParaRPr lang="en-US" sz="2000" dirty="0">
              <a:solidFill>
                <a:srgbClr val="FF0000"/>
              </a:solidFill>
              <a:latin typeface="Titillium Web" panose="00000500000000000000" pitchFamily="2" charset="-1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74BC45-16EA-4D29-89FB-64D8EB995BC4}"/>
              </a:ext>
            </a:extLst>
          </p:cNvPr>
          <p:cNvSpPr/>
          <p:nvPr/>
        </p:nvSpPr>
        <p:spPr>
          <a:xfrm>
            <a:off x="0" y="2521489"/>
            <a:ext cx="4483510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Predictive modelling.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Statistical analysis.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Outlier detection.</a:t>
            </a:r>
          </a:p>
        </p:txBody>
      </p:sp>
    </p:spTree>
    <p:extLst>
      <p:ext uri="{BB962C8B-B14F-4D97-AF65-F5344CB8AC3E}">
        <p14:creationId xmlns:p14="http://schemas.microsoft.com/office/powerpoint/2010/main" val="1311395770"/>
      </p:ext>
    </p:extLst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65">
            <a:extLst>
              <a:ext uri="{FF2B5EF4-FFF2-40B4-BE49-F238E27FC236}">
                <a16:creationId xmlns:a16="http://schemas.microsoft.com/office/drawing/2014/main" id="{A2F96873-9804-49DD-BCED-BFAD3EC2D8B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67490" y="454328"/>
            <a:ext cx="3794910" cy="8134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Titillium Web" panose="00000500000000000000" pitchFamily="2" charset="-18"/>
              </a:rPr>
              <a:t>Smart cities monitoring and control</a:t>
            </a:r>
            <a:endParaRPr lang="en-US" sz="2000" dirty="0">
              <a:solidFill>
                <a:srgbClr val="FF0000"/>
              </a:solidFill>
              <a:latin typeface="Titillium Web" panose="00000500000000000000" pitchFamily="2" charset="-1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74BC45-16EA-4D29-89FB-64D8EB995BC4}"/>
              </a:ext>
            </a:extLst>
          </p:cNvPr>
          <p:cNvSpPr/>
          <p:nvPr/>
        </p:nvSpPr>
        <p:spPr>
          <a:xfrm>
            <a:off x="0" y="2143114"/>
            <a:ext cx="4483510" cy="18004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Data analysis.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Statistical modelling.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Machine learning.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2400" dirty="0">
                <a:solidFill>
                  <a:schemeClr val="bg1"/>
                </a:solidFill>
                <a:latin typeface="Titillium Web" panose="00000500000000000000" pitchFamily="2" charset="-18"/>
              </a:rPr>
              <a:t>Exploratory data analysis.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D600120-9587-2342-BF5C-54591AFB8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2" y="861061"/>
            <a:ext cx="3498850" cy="349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541636"/>
      </p:ext>
    </p:extLst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Arvira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9552</TotalTime>
  <Words>339</Words>
  <Application>Microsoft Macintosh PowerPoint</Application>
  <PresentationFormat>On-screen Show (16:9)</PresentationFormat>
  <Paragraphs>90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Calibri Light</vt:lpstr>
      <vt:lpstr>Montserrat</vt:lpstr>
      <vt:lpstr>Karla</vt:lpstr>
      <vt:lpstr>Calibri</vt:lpstr>
      <vt:lpstr>Arial</vt:lpstr>
      <vt:lpstr>Titillium Web</vt:lpstr>
      <vt:lpstr>Arviragus template</vt:lpstr>
      <vt:lpstr>Custom Design</vt:lpstr>
      <vt:lpstr>PowerPoint Presentation</vt:lpstr>
      <vt:lpstr>PowerPoint Presentation</vt:lpstr>
      <vt:lpstr>General info</vt:lpstr>
      <vt:lpstr>Timeline</vt:lpstr>
      <vt:lpstr>Application</vt:lpstr>
      <vt:lpstr>Topics</vt:lpstr>
      <vt:lpstr>Predicting the number of master designs</vt:lpstr>
      <vt:lpstr>Predicting the required time for production of the advertisement material</vt:lpstr>
      <vt:lpstr>Smart cities monitoring and control</vt:lpstr>
      <vt:lpstr>Optimizing a search engine for legal documents</vt:lpstr>
      <vt:lpstr>Constructing a dictionary of legal terms</vt:lpstr>
      <vt:lpstr>Time series forecasting with exogenous variables</vt:lpstr>
      <vt:lpstr>Dimensionality reduction for multivariate time series data</vt:lpstr>
      <vt:lpstr>Predicting the optimal bid in an online ad auction</vt:lpstr>
      <vt:lpstr>Predicting ad success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Erik</dc:creator>
  <cp:lastModifiedBy>Demšar, Jure</cp:lastModifiedBy>
  <cp:revision>188</cp:revision>
  <dcterms:modified xsi:type="dcterms:W3CDTF">2020-02-21T10:03:08Z</dcterms:modified>
</cp:coreProperties>
</file>